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7" r:id="rId2"/>
    <p:sldId id="270" r:id="rId3"/>
    <p:sldId id="259" r:id="rId4"/>
    <p:sldId id="268" r:id="rId5"/>
    <p:sldId id="262" r:id="rId6"/>
    <p:sldId id="272" r:id="rId7"/>
    <p:sldId id="260" r:id="rId8"/>
    <p:sldId id="265" r:id="rId9"/>
    <p:sldId id="258" r:id="rId10"/>
    <p:sldId id="257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19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971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44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72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24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08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2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97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84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05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3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F268B-822D-4B22-BFDD-10F4C4840B6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22307D3-6307-4A5E-86E8-8B971F95984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62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zipatlas.com/us/ny/new-york/zip-code-comparison/median-household-income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73CA0-B5DC-4455-A06C-9A284C912CB3}"/>
              </a:ext>
            </a:extLst>
          </p:cNvPr>
          <p:cNvSpPr txBox="1"/>
          <p:nvPr/>
        </p:nvSpPr>
        <p:spPr>
          <a:xfrm>
            <a:off x="1208015" y="1484851"/>
            <a:ext cx="88130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Choosing the best Manhattan, NY neighborhood to Open Restaurant </a:t>
            </a:r>
          </a:p>
          <a:p>
            <a:endParaRPr lang="en-US" sz="2800" dirty="0"/>
          </a:p>
          <a:p>
            <a:r>
              <a:rPr lang="en-US" sz="2800" dirty="0"/>
              <a:t>                   </a:t>
            </a:r>
            <a:r>
              <a:rPr lang="en-US" sz="2800" dirty="0">
                <a:solidFill>
                  <a:schemeClr val="accent1"/>
                </a:solidFill>
              </a:rPr>
              <a:t>Presented By: </a:t>
            </a:r>
            <a:r>
              <a:rPr lang="en-US" sz="2000" dirty="0"/>
              <a:t>Syed Khaleduzzaman</a:t>
            </a:r>
          </a:p>
        </p:txBody>
      </p:sp>
    </p:spTree>
    <p:extLst>
      <p:ext uri="{BB962C8B-B14F-4D97-AF65-F5344CB8AC3E}">
        <p14:creationId xmlns:p14="http://schemas.microsoft.com/office/powerpoint/2010/main" val="1497801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6F4E-91EB-48A3-B96E-B7D4A8F5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&amp; choosing the right Cluster: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CFFD05-A737-4C18-B461-D7EC54BCE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557" y="2451747"/>
            <a:ext cx="2809202" cy="330524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EE410D-4D55-4524-A860-7589111F6191}"/>
              </a:ext>
            </a:extLst>
          </p:cNvPr>
          <p:cNvSpPr txBox="1"/>
          <p:nvPr/>
        </p:nvSpPr>
        <p:spPr>
          <a:xfrm>
            <a:off x="6704520" y="4091007"/>
            <a:ext cx="236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Cluster One is the best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1AFB61-0DC7-4DE3-A924-26996A53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076" y="3223147"/>
            <a:ext cx="813730" cy="870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66EB1-DAAB-4395-843E-4C9415A56F92}"/>
              </a:ext>
            </a:extLst>
          </p:cNvPr>
          <p:cNvSpPr txBox="1"/>
          <p:nvPr/>
        </p:nvSpPr>
        <p:spPr>
          <a:xfrm>
            <a:off x="1380932" y="1921918"/>
            <a:ext cx="870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The Right Cluster will have the most concentration of Restaurants</a:t>
            </a:r>
          </a:p>
        </p:txBody>
      </p:sp>
    </p:spTree>
    <p:extLst>
      <p:ext uri="{BB962C8B-B14F-4D97-AF65-F5344CB8AC3E}">
        <p14:creationId xmlns:p14="http://schemas.microsoft.com/office/powerpoint/2010/main" val="402402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6DA4-62E5-43D5-9897-DD17CFF2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boundary of the right Cluster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1B763-1BDB-4BF9-A716-7406E1C7B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028" y="2985157"/>
            <a:ext cx="9792360" cy="267680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B4245C-61AC-409B-9ABF-5374D43EE482}"/>
              </a:ext>
            </a:extLst>
          </p:cNvPr>
          <p:cNvSpPr txBox="1"/>
          <p:nvPr/>
        </p:nvSpPr>
        <p:spPr>
          <a:xfrm>
            <a:off x="1450975" y="2003957"/>
            <a:ext cx="1000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To find the physical location of the selected cluster, we will draw boundaries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   using max and min Latitude and Longitude of the venue within the cluster </a:t>
            </a:r>
          </a:p>
        </p:txBody>
      </p:sp>
    </p:spTree>
    <p:extLst>
      <p:ext uri="{BB962C8B-B14F-4D97-AF65-F5344CB8AC3E}">
        <p14:creationId xmlns:p14="http://schemas.microsoft.com/office/powerpoint/2010/main" val="175476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AB89E5-BF6A-4537-A9A7-338513B5D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0975" y="804864"/>
            <a:ext cx="9604375" cy="586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Mapping the right Neighborhood: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8A8C7F-ED3F-46FE-9B8F-204EC3DD1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3" y="2834954"/>
            <a:ext cx="9604375" cy="3015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3CAEE4-BFEF-4A8C-87F7-F45B2CDC349A}"/>
              </a:ext>
            </a:extLst>
          </p:cNvPr>
          <p:cNvSpPr txBox="1"/>
          <p:nvPr/>
        </p:nvSpPr>
        <p:spPr>
          <a:xfrm>
            <a:off x="1450974" y="2003957"/>
            <a:ext cx="9604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The suggested location: The diagonal corridor between Park Ave/63</a:t>
            </a:r>
            <a:r>
              <a:rPr lang="en-US" sz="2400" baseline="30000" dirty="0">
                <a:solidFill>
                  <a:schemeClr val="accent1"/>
                </a:solidFill>
              </a:rPr>
              <a:t>rd</a:t>
            </a:r>
            <a:r>
              <a:rPr lang="en-US" sz="2400" dirty="0">
                <a:solidFill>
                  <a:schemeClr val="accent1"/>
                </a:solidFill>
              </a:rPr>
              <a:t> Street &amp; 2</a:t>
            </a:r>
            <a:r>
              <a:rPr lang="en-US" sz="2400" baseline="30000" dirty="0">
                <a:solidFill>
                  <a:schemeClr val="accent1"/>
                </a:solidFill>
              </a:rPr>
              <a:t>nd</a:t>
            </a:r>
            <a:r>
              <a:rPr lang="en-US" sz="2400" dirty="0">
                <a:solidFill>
                  <a:schemeClr val="accent1"/>
                </a:solidFill>
              </a:rPr>
              <a:t> Ave/80</a:t>
            </a:r>
            <a:r>
              <a:rPr lang="en-US" sz="2400" baseline="30000" dirty="0">
                <a:solidFill>
                  <a:schemeClr val="accent1"/>
                </a:solidFill>
              </a:rPr>
              <a:t>th</a:t>
            </a:r>
            <a:r>
              <a:rPr lang="en-US" sz="2400" dirty="0">
                <a:solidFill>
                  <a:schemeClr val="accent1"/>
                </a:solidFill>
              </a:rPr>
              <a:t> Street </a:t>
            </a:r>
          </a:p>
        </p:txBody>
      </p:sp>
    </p:spTree>
    <p:extLst>
      <p:ext uri="{BB962C8B-B14F-4D97-AF65-F5344CB8AC3E}">
        <p14:creationId xmlns:p14="http://schemas.microsoft.com/office/powerpoint/2010/main" val="411086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FB64-EF24-43C8-B449-6CA153B8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Neighborhood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49FD2-7677-4293-95B4-38F5C44C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Highly populated for continuous flow of patrons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Affluent neighborhood: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affluent people go out to dine at restaurant more compare to people with lower income.</a:t>
            </a:r>
          </a:p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Concentrated cluster of Restaurants: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ocated within the highest concentration of restaurants. Patrons dines in the areas where multiple choices of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restaurant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are available just like people prefers shopping malls over local boutique because malls have more choices.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6159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90A7-5885-4571-B15D-ECB1099D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707040"/>
          </a:xfrm>
        </p:spPr>
        <p:txBody>
          <a:bodyPr/>
          <a:lstStyle/>
          <a:p>
            <a:r>
              <a:rPr lang="en-US" dirty="0"/>
              <a:t>Choosing the data source for Manhattan: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DDA9B-5B21-4ADC-84C7-BEE8127A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261225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Data collected from source/s must contains following properties: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List of all the Zip Codes for Manhattan, NY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Average Household Income 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Density of population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Geospatial data: Latitude and Longitude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1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97D6-A29E-451E-AAB8-D5BDBED1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data source for Manhattan: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555AFB-7B34-4C8C-AF23-B06DA3B1A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216" y="2747985"/>
            <a:ext cx="10388968" cy="2308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FEDA14-8153-463E-96D3-77554252ED34}"/>
              </a:ext>
            </a:extLst>
          </p:cNvPr>
          <p:cNvSpPr txBox="1"/>
          <p:nvPr/>
        </p:nvSpPr>
        <p:spPr>
          <a:xfrm>
            <a:off x="1451579" y="2017715"/>
            <a:ext cx="102210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Data source URL: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http://zipatlas.com/us/ny/new-york/zip-code-comparison/median-household-income.htm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D3AC-DC04-41C4-8646-613662E64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075" y="869833"/>
            <a:ext cx="9603275" cy="1049235"/>
          </a:xfrm>
        </p:spPr>
        <p:txBody>
          <a:bodyPr/>
          <a:lstStyle/>
          <a:p>
            <a:r>
              <a:rPr lang="en-US" dirty="0"/>
              <a:t>Compilation of Manhattan Zip Codes with Venues: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DECE9F-0FA6-473C-A0B6-0BD8ECB28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3" y="2950992"/>
            <a:ext cx="10528982" cy="275934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CC7B6-F3A7-49F2-A39C-57A0353342FE}"/>
              </a:ext>
            </a:extLst>
          </p:cNvPr>
          <p:cNvSpPr txBox="1"/>
          <p:nvPr/>
        </p:nvSpPr>
        <p:spPr>
          <a:xfrm>
            <a:off x="1450973" y="2192694"/>
            <a:ext cx="849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Using Foursquare API collection of  Venues for each Manhattan, NY Zip Codes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Considering only Restaurant &amp; ignoring other Venues</a:t>
            </a:r>
          </a:p>
        </p:txBody>
      </p:sp>
    </p:spTree>
    <p:extLst>
      <p:ext uri="{BB962C8B-B14F-4D97-AF65-F5344CB8AC3E}">
        <p14:creationId xmlns:p14="http://schemas.microsoft.com/office/powerpoint/2010/main" val="3914594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3C637E-052A-4956-B388-F5D8532D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804864"/>
            <a:ext cx="9604375" cy="586792"/>
          </a:xfrm>
        </p:spPr>
        <p:txBody>
          <a:bodyPr>
            <a:normAutofit/>
          </a:bodyPr>
          <a:lstStyle/>
          <a:p>
            <a:r>
              <a:rPr lang="en-US" dirty="0"/>
              <a:t>Choosing the best Zip Code: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9623B-DE4F-4662-B8F0-A0E0BA1ED618}"/>
              </a:ext>
            </a:extLst>
          </p:cNvPr>
          <p:cNvSpPr txBox="1"/>
          <p:nvPr/>
        </p:nvSpPr>
        <p:spPr>
          <a:xfrm>
            <a:off x="1271225" y="1978401"/>
            <a:ext cx="10383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Best Zip Code is the one with highest number of restaurants with highly dense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   affluent people  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DA359143-7B16-4BE1-862B-4732BEDDF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907369"/>
            <a:ext cx="8307896" cy="297091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7104A-9702-40A4-B9F9-4B6B24B59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938" y="3294793"/>
            <a:ext cx="813730" cy="870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344B8F-A65F-44A5-8491-908C7BE4D45F}"/>
              </a:ext>
            </a:extLst>
          </p:cNvPr>
          <p:cNvSpPr txBox="1"/>
          <p:nvPr/>
        </p:nvSpPr>
        <p:spPr>
          <a:xfrm flipH="1">
            <a:off x="9927771" y="4208105"/>
            <a:ext cx="206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Zip Code 10021 is the best!</a:t>
            </a:r>
          </a:p>
        </p:txBody>
      </p:sp>
    </p:spTree>
    <p:extLst>
      <p:ext uri="{BB962C8B-B14F-4D97-AF65-F5344CB8AC3E}">
        <p14:creationId xmlns:p14="http://schemas.microsoft.com/office/powerpoint/2010/main" val="87588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8A25-EA56-4E84-AF54-213FAC69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all the venues in the selected Zip Code: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940728-C61F-4B07-86A4-5D70E043E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062778"/>
            <a:ext cx="9603275" cy="3449638"/>
          </a:xfrm>
        </p:spPr>
      </p:pic>
    </p:spTree>
    <p:extLst>
      <p:ext uri="{BB962C8B-B14F-4D97-AF65-F5344CB8AC3E}">
        <p14:creationId xmlns:p14="http://schemas.microsoft.com/office/powerpoint/2010/main" val="1559683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4F06-C89C-4496-A037-D1F3621D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KNN to cluster the venues: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FA357-DBC2-4E7E-907E-3E480B53C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821079"/>
            <a:ext cx="9122733" cy="310424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9C327-92FB-412B-8B90-06EC778C2C79}"/>
              </a:ext>
            </a:extLst>
          </p:cNvPr>
          <p:cNvSpPr txBox="1"/>
          <p:nvPr/>
        </p:nvSpPr>
        <p:spPr>
          <a:xfrm>
            <a:off x="1380932" y="1921918"/>
            <a:ext cx="10094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Use KNN machine learning algorithm, cluster each venue under the selected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   Zip Code</a:t>
            </a:r>
          </a:p>
        </p:txBody>
      </p:sp>
    </p:spTree>
    <p:extLst>
      <p:ext uri="{BB962C8B-B14F-4D97-AF65-F5344CB8AC3E}">
        <p14:creationId xmlns:p14="http://schemas.microsoft.com/office/powerpoint/2010/main" val="127559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CCA5-1A1B-4A1D-B14A-30FBD1D5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clusters: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6769C5-E135-4B00-9C54-99C32A2C3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62778"/>
            <a:ext cx="9603274" cy="363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575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98</TotalTime>
  <Words>329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Gallery</vt:lpstr>
      <vt:lpstr>PowerPoint Presentation</vt:lpstr>
      <vt:lpstr>Choosing the Right Neighborhood</vt:lpstr>
      <vt:lpstr>Choosing the data source for Manhattan:</vt:lpstr>
      <vt:lpstr>Choosing the data source for Manhattan:</vt:lpstr>
      <vt:lpstr>Compilation of Manhattan Zip Codes with Venues:</vt:lpstr>
      <vt:lpstr>Choosing the best Zip Code:</vt:lpstr>
      <vt:lpstr>Mapping all the venues in the selected Zip Code:</vt:lpstr>
      <vt:lpstr>Using KNN to cluster the venues:</vt:lpstr>
      <vt:lpstr>Mapping the clusters:</vt:lpstr>
      <vt:lpstr>Examining &amp; choosing the right Cluster:</vt:lpstr>
      <vt:lpstr>Setting the boundary of the right Cluster</vt:lpstr>
      <vt:lpstr>Mapping the right Neighborhood: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the data source for Manhattan:</dc:title>
  <dc:creator>Syed Khaleduzzaman</dc:creator>
  <cp:lastModifiedBy>Syed Khaleduzzaman</cp:lastModifiedBy>
  <cp:revision>7</cp:revision>
  <dcterms:created xsi:type="dcterms:W3CDTF">2021-10-10T06:57:00Z</dcterms:created>
  <dcterms:modified xsi:type="dcterms:W3CDTF">2021-10-10T19:18:30Z</dcterms:modified>
</cp:coreProperties>
</file>